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Bitter Medium" charset="0"/>
      <p:regular r:id="rId15"/>
    </p:embeddedFont>
    <p:embeddedFont>
      <p:font typeface="Open Sans Bold" charset="0"/>
      <p:bold r:id="rId16"/>
    </p:embeddedFont>
    <p:embeddedFont>
      <p:font typeface="Open Sans" charset="0"/>
      <p:regular r:id="rId17"/>
      <p:bold r:id="rId1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-3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35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08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marché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98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chapitre explore la relation dynamique entre les stratégies de marché et les phases d'évolution d'un marché.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0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Nous examinerons comment l'entreprise développe un ensemble intégré de stratégies selon les différentes phases du marché.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865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5A144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7" name="Text 4"/>
          <p:cNvSpPr/>
          <p:nvPr/>
        </p:nvSpPr>
        <p:spPr>
          <a:xfrm>
            <a:off x="6377345" y="5571292"/>
            <a:ext cx="16847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3C3838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MM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421749"/>
            <a:ext cx="24326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par Michel Martel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Relation dynamique des stratégies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Émergence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et domination de marché. Développer la demande globale pour le produit.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Croissance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Différenciation. Développer la demande préférentielle pour la marque.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Maturité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Segmentation. Répondre à une demande de plus en plus segmentée.</a:t>
            </a:r>
            <a:endParaRPr lang="en-US" sz="1750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xmlns="" id="{E2C526D2-6A36-7A58-2179-96C447AF1D8C}"/>
              </a:ext>
            </a:extLst>
          </p:cNvPr>
          <p:cNvSpPr/>
          <p:nvPr/>
        </p:nvSpPr>
        <p:spPr>
          <a:xfrm>
            <a:off x="11313369" y="1673094"/>
            <a:ext cx="2693323" cy="947650"/>
          </a:xfrm>
          <a:custGeom>
            <a:avLst/>
            <a:gdLst>
              <a:gd name="connsiteX0" fmla="*/ 0 w 2693323"/>
              <a:gd name="connsiteY0" fmla="*/ 947650 h 947650"/>
              <a:gd name="connsiteX1" fmla="*/ 249382 w 2693323"/>
              <a:gd name="connsiteY1" fmla="*/ 931025 h 947650"/>
              <a:gd name="connsiteX2" fmla="*/ 299258 w 2693323"/>
              <a:gd name="connsiteY2" fmla="*/ 881149 h 947650"/>
              <a:gd name="connsiteX3" fmla="*/ 365760 w 2693323"/>
              <a:gd name="connsiteY3" fmla="*/ 847898 h 947650"/>
              <a:gd name="connsiteX4" fmla="*/ 532014 w 2693323"/>
              <a:gd name="connsiteY4" fmla="*/ 648392 h 947650"/>
              <a:gd name="connsiteX5" fmla="*/ 631767 w 2693323"/>
              <a:gd name="connsiteY5" fmla="*/ 548640 h 947650"/>
              <a:gd name="connsiteX6" fmla="*/ 814647 w 2693323"/>
              <a:gd name="connsiteY6" fmla="*/ 282632 h 947650"/>
              <a:gd name="connsiteX7" fmla="*/ 864523 w 2693323"/>
              <a:gd name="connsiteY7" fmla="*/ 216130 h 947650"/>
              <a:gd name="connsiteX8" fmla="*/ 931025 w 2693323"/>
              <a:gd name="connsiteY8" fmla="*/ 149629 h 947650"/>
              <a:gd name="connsiteX9" fmla="*/ 1014153 w 2693323"/>
              <a:gd name="connsiteY9" fmla="*/ 49876 h 947650"/>
              <a:gd name="connsiteX10" fmla="*/ 1113905 w 2693323"/>
              <a:gd name="connsiteY10" fmla="*/ 0 h 947650"/>
              <a:gd name="connsiteX11" fmla="*/ 1230283 w 2693323"/>
              <a:gd name="connsiteY11" fmla="*/ 16625 h 947650"/>
              <a:gd name="connsiteX12" fmla="*/ 1313411 w 2693323"/>
              <a:gd name="connsiteY12" fmla="*/ 49876 h 947650"/>
              <a:gd name="connsiteX13" fmla="*/ 1396538 w 2693323"/>
              <a:gd name="connsiteY13" fmla="*/ 66501 h 947650"/>
              <a:gd name="connsiteX14" fmla="*/ 1479665 w 2693323"/>
              <a:gd name="connsiteY14" fmla="*/ 182880 h 947650"/>
              <a:gd name="connsiteX15" fmla="*/ 1529542 w 2693323"/>
              <a:gd name="connsiteY15" fmla="*/ 232756 h 947650"/>
              <a:gd name="connsiteX16" fmla="*/ 1596043 w 2693323"/>
              <a:gd name="connsiteY16" fmla="*/ 415636 h 947650"/>
              <a:gd name="connsiteX17" fmla="*/ 1645920 w 2693323"/>
              <a:gd name="connsiteY17" fmla="*/ 598516 h 947650"/>
              <a:gd name="connsiteX18" fmla="*/ 1679171 w 2693323"/>
              <a:gd name="connsiteY18" fmla="*/ 648392 h 947650"/>
              <a:gd name="connsiteX19" fmla="*/ 1778923 w 2693323"/>
              <a:gd name="connsiteY19" fmla="*/ 698269 h 947650"/>
              <a:gd name="connsiteX20" fmla="*/ 1928553 w 2693323"/>
              <a:gd name="connsiteY20" fmla="*/ 781396 h 947650"/>
              <a:gd name="connsiteX21" fmla="*/ 2144683 w 2693323"/>
              <a:gd name="connsiteY21" fmla="*/ 814647 h 947650"/>
              <a:gd name="connsiteX22" fmla="*/ 2477193 w 2693323"/>
              <a:gd name="connsiteY22" fmla="*/ 798021 h 947650"/>
              <a:gd name="connsiteX23" fmla="*/ 2693323 w 2693323"/>
              <a:gd name="connsiteY23" fmla="*/ 781396 h 9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93323" h="947650">
                <a:moveTo>
                  <a:pt x="0" y="947650"/>
                </a:moveTo>
                <a:cubicBezTo>
                  <a:pt x="83127" y="942108"/>
                  <a:pt x="168054" y="949098"/>
                  <a:pt x="249382" y="931025"/>
                </a:cubicBezTo>
                <a:cubicBezTo>
                  <a:pt x="272334" y="925925"/>
                  <a:pt x="280126" y="894815"/>
                  <a:pt x="299258" y="881149"/>
                </a:cubicBezTo>
                <a:cubicBezTo>
                  <a:pt x="319425" y="866744"/>
                  <a:pt x="343593" y="858982"/>
                  <a:pt x="365760" y="847898"/>
                </a:cubicBezTo>
                <a:cubicBezTo>
                  <a:pt x="421178" y="781396"/>
                  <a:pt x="470802" y="709603"/>
                  <a:pt x="532014" y="648392"/>
                </a:cubicBezTo>
                <a:cubicBezTo>
                  <a:pt x="565265" y="615141"/>
                  <a:pt x="603014" y="585849"/>
                  <a:pt x="631767" y="548640"/>
                </a:cubicBezTo>
                <a:cubicBezTo>
                  <a:pt x="697561" y="463496"/>
                  <a:pt x="752941" y="370784"/>
                  <a:pt x="814647" y="282632"/>
                </a:cubicBezTo>
                <a:cubicBezTo>
                  <a:pt x="830537" y="259932"/>
                  <a:pt x="844930" y="235723"/>
                  <a:pt x="864523" y="216130"/>
                </a:cubicBezTo>
                <a:cubicBezTo>
                  <a:pt x="886690" y="193963"/>
                  <a:pt x="910623" y="173431"/>
                  <a:pt x="931025" y="149629"/>
                </a:cubicBezTo>
                <a:cubicBezTo>
                  <a:pt x="971920" y="101918"/>
                  <a:pt x="956498" y="88312"/>
                  <a:pt x="1014153" y="49876"/>
                </a:cubicBezTo>
                <a:cubicBezTo>
                  <a:pt x="1045085" y="29255"/>
                  <a:pt x="1080654" y="16625"/>
                  <a:pt x="1113905" y="0"/>
                </a:cubicBezTo>
                <a:cubicBezTo>
                  <a:pt x="1152698" y="5542"/>
                  <a:pt x="1192266" y="7121"/>
                  <a:pt x="1230283" y="16625"/>
                </a:cubicBezTo>
                <a:cubicBezTo>
                  <a:pt x="1259236" y="23863"/>
                  <a:pt x="1284826" y="41301"/>
                  <a:pt x="1313411" y="49876"/>
                </a:cubicBezTo>
                <a:cubicBezTo>
                  <a:pt x="1340477" y="57996"/>
                  <a:pt x="1368829" y="60959"/>
                  <a:pt x="1396538" y="66501"/>
                </a:cubicBezTo>
                <a:cubicBezTo>
                  <a:pt x="1526225" y="196191"/>
                  <a:pt x="1370243" y="29691"/>
                  <a:pt x="1479665" y="182880"/>
                </a:cubicBezTo>
                <a:cubicBezTo>
                  <a:pt x="1493331" y="202012"/>
                  <a:pt x="1512916" y="216131"/>
                  <a:pt x="1529542" y="232756"/>
                </a:cubicBezTo>
                <a:cubicBezTo>
                  <a:pt x="1555043" y="296509"/>
                  <a:pt x="1577745" y="348544"/>
                  <a:pt x="1596043" y="415636"/>
                </a:cubicBezTo>
                <a:cubicBezTo>
                  <a:pt x="1610456" y="468482"/>
                  <a:pt x="1615005" y="552144"/>
                  <a:pt x="1645920" y="598516"/>
                </a:cubicBezTo>
                <a:cubicBezTo>
                  <a:pt x="1657004" y="615141"/>
                  <a:pt x="1663186" y="636403"/>
                  <a:pt x="1679171" y="648392"/>
                </a:cubicBezTo>
                <a:cubicBezTo>
                  <a:pt x="1708911" y="670697"/>
                  <a:pt x="1746287" y="680467"/>
                  <a:pt x="1778923" y="698269"/>
                </a:cubicBezTo>
                <a:cubicBezTo>
                  <a:pt x="1812401" y="716530"/>
                  <a:pt x="1887528" y="767721"/>
                  <a:pt x="1928553" y="781396"/>
                </a:cubicBezTo>
                <a:cubicBezTo>
                  <a:pt x="1974247" y="796627"/>
                  <a:pt x="2112100" y="810574"/>
                  <a:pt x="2144683" y="814647"/>
                </a:cubicBezTo>
                <a:cubicBezTo>
                  <a:pt x="2255520" y="809105"/>
                  <a:pt x="2366521" y="806219"/>
                  <a:pt x="2477193" y="798021"/>
                </a:cubicBezTo>
                <a:cubicBezTo>
                  <a:pt x="2765110" y="776694"/>
                  <a:pt x="2436760" y="781396"/>
                  <a:pt x="2693323" y="7813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xmlns="" id="{96DA000D-EC59-EF5C-FDD5-B88E7A2B33BB}"/>
              </a:ext>
            </a:extLst>
          </p:cNvPr>
          <p:cNvSpPr/>
          <p:nvPr/>
        </p:nvSpPr>
        <p:spPr>
          <a:xfrm>
            <a:off x="793789" y="257338"/>
            <a:ext cx="2693323" cy="947650"/>
          </a:xfrm>
          <a:custGeom>
            <a:avLst/>
            <a:gdLst>
              <a:gd name="connsiteX0" fmla="*/ 0 w 2693323"/>
              <a:gd name="connsiteY0" fmla="*/ 947650 h 947650"/>
              <a:gd name="connsiteX1" fmla="*/ 249382 w 2693323"/>
              <a:gd name="connsiteY1" fmla="*/ 931025 h 947650"/>
              <a:gd name="connsiteX2" fmla="*/ 299258 w 2693323"/>
              <a:gd name="connsiteY2" fmla="*/ 881149 h 947650"/>
              <a:gd name="connsiteX3" fmla="*/ 365760 w 2693323"/>
              <a:gd name="connsiteY3" fmla="*/ 847898 h 947650"/>
              <a:gd name="connsiteX4" fmla="*/ 532014 w 2693323"/>
              <a:gd name="connsiteY4" fmla="*/ 648392 h 947650"/>
              <a:gd name="connsiteX5" fmla="*/ 631767 w 2693323"/>
              <a:gd name="connsiteY5" fmla="*/ 548640 h 947650"/>
              <a:gd name="connsiteX6" fmla="*/ 814647 w 2693323"/>
              <a:gd name="connsiteY6" fmla="*/ 282632 h 947650"/>
              <a:gd name="connsiteX7" fmla="*/ 864523 w 2693323"/>
              <a:gd name="connsiteY7" fmla="*/ 216130 h 947650"/>
              <a:gd name="connsiteX8" fmla="*/ 931025 w 2693323"/>
              <a:gd name="connsiteY8" fmla="*/ 149629 h 947650"/>
              <a:gd name="connsiteX9" fmla="*/ 1014153 w 2693323"/>
              <a:gd name="connsiteY9" fmla="*/ 49876 h 947650"/>
              <a:gd name="connsiteX10" fmla="*/ 1113905 w 2693323"/>
              <a:gd name="connsiteY10" fmla="*/ 0 h 947650"/>
              <a:gd name="connsiteX11" fmla="*/ 1230283 w 2693323"/>
              <a:gd name="connsiteY11" fmla="*/ 16625 h 947650"/>
              <a:gd name="connsiteX12" fmla="*/ 1313411 w 2693323"/>
              <a:gd name="connsiteY12" fmla="*/ 49876 h 947650"/>
              <a:gd name="connsiteX13" fmla="*/ 1396538 w 2693323"/>
              <a:gd name="connsiteY13" fmla="*/ 66501 h 947650"/>
              <a:gd name="connsiteX14" fmla="*/ 1479665 w 2693323"/>
              <a:gd name="connsiteY14" fmla="*/ 182880 h 947650"/>
              <a:gd name="connsiteX15" fmla="*/ 1529542 w 2693323"/>
              <a:gd name="connsiteY15" fmla="*/ 232756 h 947650"/>
              <a:gd name="connsiteX16" fmla="*/ 1596043 w 2693323"/>
              <a:gd name="connsiteY16" fmla="*/ 415636 h 947650"/>
              <a:gd name="connsiteX17" fmla="*/ 1645920 w 2693323"/>
              <a:gd name="connsiteY17" fmla="*/ 598516 h 947650"/>
              <a:gd name="connsiteX18" fmla="*/ 1679171 w 2693323"/>
              <a:gd name="connsiteY18" fmla="*/ 648392 h 947650"/>
              <a:gd name="connsiteX19" fmla="*/ 1778923 w 2693323"/>
              <a:gd name="connsiteY19" fmla="*/ 698269 h 947650"/>
              <a:gd name="connsiteX20" fmla="*/ 1928553 w 2693323"/>
              <a:gd name="connsiteY20" fmla="*/ 781396 h 947650"/>
              <a:gd name="connsiteX21" fmla="*/ 2144683 w 2693323"/>
              <a:gd name="connsiteY21" fmla="*/ 814647 h 947650"/>
              <a:gd name="connsiteX22" fmla="*/ 2477193 w 2693323"/>
              <a:gd name="connsiteY22" fmla="*/ 798021 h 947650"/>
              <a:gd name="connsiteX23" fmla="*/ 2693323 w 2693323"/>
              <a:gd name="connsiteY23" fmla="*/ 781396 h 9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93323" h="947650">
                <a:moveTo>
                  <a:pt x="0" y="947650"/>
                </a:moveTo>
                <a:cubicBezTo>
                  <a:pt x="83127" y="942108"/>
                  <a:pt x="168054" y="949098"/>
                  <a:pt x="249382" y="931025"/>
                </a:cubicBezTo>
                <a:cubicBezTo>
                  <a:pt x="272334" y="925925"/>
                  <a:pt x="280126" y="894815"/>
                  <a:pt x="299258" y="881149"/>
                </a:cubicBezTo>
                <a:cubicBezTo>
                  <a:pt x="319425" y="866744"/>
                  <a:pt x="343593" y="858982"/>
                  <a:pt x="365760" y="847898"/>
                </a:cubicBezTo>
                <a:cubicBezTo>
                  <a:pt x="421178" y="781396"/>
                  <a:pt x="470802" y="709603"/>
                  <a:pt x="532014" y="648392"/>
                </a:cubicBezTo>
                <a:cubicBezTo>
                  <a:pt x="565265" y="615141"/>
                  <a:pt x="603014" y="585849"/>
                  <a:pt x="631767" y="548640"/>
                </a:cubicBezTo>
                <a:cubicBezTo>
                  <a:pt x="697561" y="463496"/>
                  <a:pt x="752941" y="370784"/>
                  <a:pt x="814647" y="282632"/>
                </a:cubicBezTo>
                <a:cubicBezTo>
                  <a:pt x="830537" y="259932"/>
                  <a:pt x="844930" y="235723"/>
                  <a:pt x="864523" y="216130"/>
                </a:cubicBezTo>
                <a:cubicBezTo>
                  <a:pt x="886690" y="193963"/>
                  <a:pt x="910623" y="173431"/>
                  <a:pt x="931025" y="149629"/>
                </a:cubicBezTo>
                <a:cubicBezTo>
                  <a:pt x="971920" y="101918"/>
                  <a:pt x="956498" y="88312"/>
                  <a:pt x="1014153" y="49876"/>
                </a:cubicBezTo>
                <a:cubicBezTo>
                  <a:pt x="1045085" y="29255"/>
                  <a:pt x="1080654" y="16625"/>
                  <a:pt x="1113905" y="0"/>
                </a:cubicBezTo>
                <a:cubicBezTo>
                  <a:pt x="1152698" y="5542"/>
                  <a:pt x="1192266" y="7121"/>
                  <a:pt x="1230283" y="16625"/>
                </a:cubicBezTo>
                <a:cubicBezTo>
                  <a:pt x="1259236" y="23863"/>
                  <a:pt x="1284826" y="41301"/>
                  <a:pt x="1313411" y="49876"/>
                </a:cubicBezTo>
                <a:cubicBezTo>
                  <a:pt x="1340477" y="57996"/>
                  <a:pt x="1368829" y="60959"/>
                  <a:pt x="1396538" y="66501"/>
                </a:cubicBezTo>
                <a:cubicBezTo>
                  <a:pt x="1526225" y="196191"/>
                  <a:pt x="1370243" y="29691"/>
                  <a:pt x="1479665" y="182880"/>
                </a:cubicBezTo>
                <a:cubicBezTo>
                  <a:pt x="1493331" y="202012"/>
                  <a:pt x="1512916" y="216131"/>
                  <a:pt x="1529542" y="232756"/>
                </a:cubicBezTo>
                <a:cubicBezTo>
                  <a:pt x="1555043" y="296509"/>
                  <a:pt x="1577745" y="348544"/>
                  <a:pt x="1596043" y="415636"/>
                </a:cubicBezTo>
                <a:cubicBezTo>
                  <a:pt x="1610456" y="468482"/>
                  <a:pt x="1615005" y="552144"/>
                  <a:pt x="1645920" y="598516"/>
                </a:cubicBezTo>
                <a:cubicBezTo>
                  <a:pt x="1657004" y="615141"/>
                  <a:pt x="1663186" y="636403"/>
                  <a:pt x="1679171" y="648392"/>
                </a:cubicBezTo>
                <a:cubicBezTo>
                  <a:pt x="1708911" y="670697"/>
                  <a:pt x="1746287" y="680467"/>
                  <a:pt x="1778923" y="698269"/>
                </a:cubicBezTo>
                <a:cubicBezTo>
                  <a:pt x="1812401" y="716530"/>
                  <a:pt x="1887528" y="767721"/>
                  <a:pt x="1928553" y="781396"/>
                </a:cubicBezTo>
                <a:cubicBezTo>
                  <a:pt x="1974247" y="796627"/>
                  <a:pt x="2112100" y="810574"/>
                  <a:pt x="2144683" y="814647"/>
                </a:cubicBezTo>
                <a:cubicBezTo>
                  <a:pt x="2255520" y="809105"/>
                  <a:pt x="2366521" y="806219"/>
                  <a:pt x="2477193" y="798021"/>
                </a:cubicBezTo>
                <a:cubicBezTo>
                  <a:pt x="2765110" y="776694"/>
                  <a:pt x="2436760" y="781396"/>
                  <a:pt x="2693323" y="7813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Création et domination de marché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878860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Nouvelle conception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Produit/service satisfaisant certains besoins ciblés mieux que la concurrence.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9" name="Text 6"/>
          <p:cNvSpPr/>
          <p:nvPr/>
        </p:nvSpPr>
        <p:spPr>
          <a:xfrm>
            <a:off x="4770537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Ratio qualité/prix supérieur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façon de faire nettement supérieure à la concurrence.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3" name="Text 10"/>
          <p:cNvSpPr/>
          <p:nvPr/>
        </p:nvSpPr>
        <p:spPr>
          <a:xfrm>
            <a:off x="878860" y="5763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3503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Investissements importants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Dans les équipements, la distribution, et le développement des compétences.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6777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différenciation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en croissance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seul produit idéal avec mêmes attributs principaux. Développer la loyauté à sa marque.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8" name="Text 5"/>
          <p:cNvSpPr/>
          <p:nvPr/>
        </p:nvSpPr>
        <p:spPr>
          <a:xfrm>
            <a:off x="10406301" y="271224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Différenciation technique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699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Amélioration des caractéristiques du produit. Exemple: serrure électronique.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1" name="Text 8"/>
          <p:cNvSpPr/>
          <p:nvPr/>
        </p:nvSpPr>
        <p:spPr>
          <a:xfrm>
            <a:off x="6514624" y="5349954"/>
            <a:ext cx="3397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Différenciation symbolique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d'une image de marque forte. Exemple: Coca-Cola, "le vrai cola".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804"/>
            <a:ext cx="65473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segmentation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127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53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en maturité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Plusieurs produits idéaux pour différents segments d'acheteurs.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127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0653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Gamme de produits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55128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Chaque produit s'adresse à un segment précis. Exemple: différents types de cola.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127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0653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Standardisation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196953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Composants standardisés, procédés communs et distribution intégrée.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177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Envergure géographique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5" name="Shape 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6" name="Shape 3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7" name="Text 4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national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Territoire défini par des facteurs politiques, réglementaires ou économiques.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3160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Expansion internationale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Opérations dans plusieurs pays, souvent accélérées par des acquisitions.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Mondialisation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Production mondiale, produits pour multiples marchés, préférences mondiales.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69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Stratégies d'avantages de coûts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Produits homogènes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31163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Peu de différenciation possible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Sensibilité au prix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39245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Acheteurs très sensibles aux variations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Condition de survie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360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Atteindre le meilleur niveau de coût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Cette stratégie s'applique aux produits comme l'électricité ou le bois de construction, où la différenciation est difficile.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Stratégies de créneaux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31339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436489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Concentration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35687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Opère sur un segment délaissé par les généralistes.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Spécialisation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Nouvelle façon de desservir un segment. Exemple: Toys"R"Us ou Ferrari.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58557" y="2715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Interstices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3205877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Marchés limités avec expertise spécifique. Exemple: Exeltor et ses aiguilles industrielles.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373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Aptos</vt:lpstr>
      <vt:lpstr>Calibri</vt:lpstr>
      <vt:lpstr>Bitter Medium</vt:lpstr>
      <vt:lpstr>Open Sans Medium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BADIO</cp:lastModifiedBy>
  <cp:revision>3</cp:revision>
  <dcterms:created xsi:type="dcterms:W3CDTF">2025-03-18T12:41:06Z</dcterms:created>
  <dcterms:modified xsi:type="dcterms:W3CDTF">2025-03-18T15:15:22Z</dcterms:modified>
</cp:coreProperties>
</file>